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59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A1C44D0-8DF3-4EE1-9A39-0D215FBCF704}" type="datetimeFigureOut">
              <a:rPr lang="en-US" smtClean="0"/>
              <a:t>9/3/2019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551089-898E-4188-83CB-6DC95FE06CEA}" type="slidenum">
              <a:rPr lang="en-US" smtClean="0"/>
              <a:t>‹#›</a:t>
            </a:fld>
            <a:endParaRPr lang="en-US"/>
          </a:p>
        </p:txBody>
      </p:sp>
    </p:spTree>
    <p:extLst>
      <p:ext uri="{BB962C8B-B14F-4D97-AF65-F5344CB8AC3E}">
        <p14:creationId xmlns:p14="http://schemas.microsoft.com/office/powerpoint/2010/main" val="15247646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A1C44D0-8DF3-4EE1-9A39-0D215FBCF704}" type="datetimeFigureOut">
              <a:rPr lang="en-US" smtClean="0"/>
              <a:t>9/3/2019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551089-898E-4188-83CB-6DC95FE06CEA}" type="slidenum">
              <a:rPr lang="en-US" smtClean="0"/>
              <a:t>‹#›</a:t>
            </a:fld>
            <a:endParaRPr lang="en-US"/>
          </a:p>
        </p:txBody>
      </p:sp>
    </p:spTree>
    <p:extLst>
      <p:ext uri="{BB962C8B-B14F-4D97-AF65-F5344CB8AC3E}">
        <p14:creationId xmlns:p14="http://schemas.microsoft.com/office/powerpoint/2010/main" val="8982705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A1C44D0-8DF3-4EE1-9A39-0D215FBCF704}" type="datetimeFigureOut">
              <a:rPr lang="en-US" smtClean="0"/>
              <a:t>9/3/2019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551089-898E-4188-83CB-6DC95FE06CEA}"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636317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A1C44D0-8DF3-4EE1-9A39-0D215FBCF704}" type="datetimeFigureOut">
              <a:rPr lang="en-US" smtClean="0"/>
              <a:t>9/3/2019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551089-898E-4188-83CB-6DC95FE06CEA}" type="slidenum">
              <a:rPr lang="en-US" smtClean="0"/>
              <a:t>‹#›</a:t>
            </a:fld>
            <a:endParaRPr lang="en-US"/>
          </a:p>
        </p:txBody>
      </p:sp>
    </p:spTree>
    <p:extLst>
      <p:ext uri="{BB962C8B-B14F-4D97-AF65-F5344CB8AC3E}">
        <p14:creationId xmlns:p14="http://schemas.microsoft.com/office/powerpoint/2010/main" val="33495926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A1C44D0-8DF3-4EE1-9A39-0D215FBCF704}" type="datetimeFigureOut">
              <a:rPr lang="en-US" smtClean="0"/>
              <a:t>9/3/2019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551089-898E-4188-83CB-6DC95FE06CEA}"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2035597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A1C44D0-8DF3-4EE1-9A39-0D215FBCF704}" type="datetimeFigureOut">
              <a:rPr lang="en-US" smtClean="0"/>
              <a:t>9/3/2019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551089-898E-4188-83CB-6DC95FE06CEA}" type="slidenum">
              <a:rPr lang="en-US" smtClean="0"/>
              <a:t>‹#›</a:t>
            </a:fld>
            <a:endParaRPr lang="en-US"/>
          </a:p>
        </p:txBody>
      </p:sp>
    </p:spTree>
    <p:extLst>
      <p:ext uri="{BB962C8B-B14F-4D97-AF65-F5344CB8AC3E}">
        <p14:creationId xmlns:p14="http://schemas.microsoft.com/office/powerpoint/2010/main" val="13558764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A1C44D0-8DF3-4EE1-9A39-0D215FBCF704}" type="datetimeFigureOut">
              <a:rPr lang="en-US" smtClean="0"/>
              <a:t>9/3/2019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551089-898E-4188-83CB-6DC95FE06CEA}" type="slidenum">
              <a:rPr lang="en-US" smtClean="0"/>
              <a:t>‹#›</a:t>
            </a:fld>
            <a:endParaRPr lang="en-US"/>
          </a:p>
        </p:txBody>
      </p:sp>
    </p:spTree>
    <p:extLst>
      <p:ext uri="{BB962C8B-B14F-4D97-AF65-F5344CB8AC3E}">
        <p14:creationId xmlns:p14="http://schemas.microsoft.com/office/powerpoint/2010/main" val="15651619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A1C44D0-8DF3-4EE1-9A39-0D215FBCF704}" type="datetimeFigureOut">
              <a:rPr lang="en-US" smtClean="0"/>
              <a:t>9/3/2019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551089-898E-4188-83CB-6DC95FE06CEA}" type="slidenum">
              <a:rPr lang="en-US" smtClean="0"/>
              <a:t>‹#›</a:t>
            </a:fld>
            <a:endParaRPr lang="en-US"/>
          </a:p>
        </p:txBody>
      </p:sp>
    </p:spTree>
    <p:extLst>
      <p:ext uri="{BB962C8B-B14F-4D97-AF65-F5344CB8AC3E}">
        <p14:creationId xmlns:p14="http://schemas.microsoft.com/office/powerpoint/2010/main" val="13488912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A1C44D0-8DF3-4EE1-9A39-0D215FBCF704}" type="datetimeFigureOut">
              <a:rPr lang="en-US" smtClean="0"/>
              <a:t>9/3/2019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551089-898E-4188-83CB-6DC95FE06CEA}" type="slidenum">
              <a:rPr lang="en-US" smtClean="0"/>
              <a:t>‹#›</a:t>
            </a:fld>
            <a:endParaRPr lang="en-US"/>
          </a:p>
        </p:txBody>
      </p:sp>
    </p:spTree>
    <p:extLst>
      <p:ext uri="{BB962C8B-B14F-4D97-AF65-F5344CB8AC3E}">
        <p14:creationId xmlns:p14="http://schemas.microsoft.com/office/powerpoint/2010/main" val="40152163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A1C44D0-8DF3-4EE1-9A39-0D215FBCF704}" type="datetimeFigureOut">
              <a:rPr lang="en-US" smtClean="0"/>
              <a:t>9/3/2019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551089-898E-4188-83CB-6DC95FE06CEA}" type="slidenum">
              <a:rPr lang="en-US" smtClean="0"/>
              <a:t>‹#›</a:t>
            </a:fld>
            <a:endParaRPr lang="en-US"/>
          </a:p>
        </p:txBody>
      </p:sp>
    </p:spTree>
    <p:extLst>
      <p:ext uri="{BB962C8B-B14F-4D97-AF65-F5344CB8AC3E}">
        <p14:creationId xmlns:p14="http://schemas.microsoft.com/office/powerpoint/2010/main" val="402502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A1C44D0-8DF3-4EE1-9A39-0D215FBCF704}" type="datetimeFigureOut">
              <a:rPr lang="en-US" smtClean="0"/>
              <a:t>9/3/2019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1551089-898E-4188-83CB-6DC95FE06CEA}" type="slidenum">
              <a:rPr lang="en-US" smtClean="0"/>
              <a:t>‹#›</a:t>
            </a:fld>
            <a:endParaRPr lang="en-US"/>
          </a:p>
        </p:txBody>
      </p:sp>
    </p:spTree>
    <p:extLst>
      <p:ext uri="{BB962C8B-B14F-4D97-AF65-F5344CB8AC3E}">
        <p14:creationId xmlns:p14="http://schemas.microsoft.com/office/powerpoint/2010/main" val="19529719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A1C44D0-8DF3-4EE1-9A39-0D215FBCF704}" type="datetimeFigureOut">
              <a:rPr lang="en-US" smtClean="0"/>
              <a:t>9/3/2019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1551089-898E-4188-83CB-6DC95FE06CEA}" type="slidenum">
              <a:rPr lang="en-US" smtClean="0"/>
              <a:t>‹#›</a:t>
            </a:fld>
            <a:endParaRPr lang="en-US"/>
          </a:p>
        </p:txBody>
      </p:sp>
    </p:spTree>
    <p:extLst>
      <p:ext uri="{BB962C8B-B14F-4D97-AF65-F5344CB8AC3E}">
        <p14:creationId xmlns:p14="http://schemas.microsoft.com/office/powerpoint/2010/main" val="6757089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A1C44D0-8DF3-4EE1-9A39-0D215FBCF704}" type="datetimeFigureOut">
              <a:rPr lang="en-US" smtClean="0"/>
              <a:t>9/3/2019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1551089-898E-4188-83CB-6DC95FE06CEA}" type="slidenum">
              <a:rPr lang="en-US" smtClean="0"/>
              <a:t>‹#›</a:t>
            </a:fld>
            <a:endParaRPr lang="en-US"/>
          </a:p>
        </p:txBody>
      </p:sp>
    </p:spTree>
    <p:extLst>
      <p:ext uri="{BB962C8B-B14F-4D97-AF65-F5344CB8AC3E}">
        <p14:creationId xmlns:p14="http://schemas.microsoft.com/office/powerpoint/2010/main" val="42182721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A1C44D0-8DF3-4EE1-9A39-0D215FBCF704}" type="datetimeFigureOut">
              <a:rPr lang="en-US" smtClean="0"/>
              <a:t>9/3/2019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1551089-898E-4188-83CB-6DC95FE06CEA}" type="slidenum">
              <a:rPr lang="en-US" smtClean="0"/>
              <a:t>‹#›</a:t>
            </a:fld>
            <a:endParaRPr lang="en-US"/>
          </a:p>
        </p:txBody>
      </p:sp>
    </p:spTree>
    <p:extLst>
      <p:ext uri="{BB962C8B-B14F-4D97-AF65-F5344CB8AC3E}">
        <p14:creationId xmlns:p14="http://schemas.microsoft.com/office/powerpoint/2010/main" val="7484622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A1C44D0-8DF3-4EE1-9A39-0D215FBCF704}" type="datetimeFigureOut">
              <a:rPr lang="en-US" smtClean="0"/>
              <a:t>9/3/2019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1551089-898E-4188-83CB-6DC95FE06CEA}" type="slidenum">
              <a:rPr lang="en-US" smtClean="0"/>
              <a:t>‹#›</a:t>
            </a:fld>
            <a:endParaRPr lang="en-US"/>
          </a:p>
        </p:txBody>
      </p:sp>
    </p:spTree>
    <p:extLst>
      <p:ext uri="{BB962C8B-B14F-4D97-AF65-F5344CB8AC3E}">
        <p14:creationId xmlns:p14="http://schemas.microsoft.com/office/powerpoint/2010/main" val="15006422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A1C44D0-8DF3-4EE1-9A39-0D215FBCF704}" type="datetimeFigureOut">
              <a:rPr lang="en-US" smtClean="0"/>
              <a:t>9/3/2019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1551089-898E-4188-83CB-6DC95FE06CEA}" type="slidenum">
              <a:rPr lang="en-US" smtClean="0"/>
              <a:t>‹#›</a:t>
            </a:fld>
            <a:endParaRPr lang="en-US"/>
          </a:p>
        </p:txBody>
      </p:sp>
    </p:spTree>
    <p:extLst>
      <p:ext uri="{BB962C8B-B14F-4D97-AF65-F5344CB8AC3E}">
        <p14:creationId xmlns:p14="http://schemas.microsoft.com/office/powerpoint/2010/main" val="1748969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A1C44D0-8DF3-4EE1-9A39-0D215FBCF704}" type="datetimeFigureOut">
              <a:rPr lang="en-US" smtClean="0"/>
              <a:t>9/3/2019</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1551089-898E-4188-83CB-6DC95FE06CEA}" type="slidenum">
              <a:rPr lang="en-US" smtClean="0"/>
              <a:t>‹#›</a:t>
            </a:fld>
            <a:endParaRPr lang="en-US"/>
          </a:p>
        </p:txBody>
      </p:sp>
    </p:spTree>
    <p:extLst>
      <p:ext uri="{BB962C8B-B14F-4D97-AF65-F5344CB8AC3E}">
        <p14:creationId xmlns:p14="http://schemas.microsoft.com/office/powerpoint/2010/main" val="48484528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www.kaggle.co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2404534"/>
            <a:ext cx="7766936" cy="1226940"/>
          </a:xfrm>
        </p:spPr>
        <p:txBody>
          <a:bodyPr/>
          <a:lstStyle/>
          <a:p>
            <a:pPr algn="ctr"/>
            <a:r>
              <a:rPr lang="en-US" dirty="0" smtClean="0"/>
              <a:t>New York </a:t>
            </a:r>
            <a:br>
              <a:rPr lang="en-US" dirty="0" smtClean="0"/>
            </a:br>
            <a:r>
              <a:rPr lang="en-US" dirty="0" smtClean="0"/>
              <a:t>area analysis</a:t>
            </a:r>
            <a:endParaRPr lang="en-US" dirty="0"/>
          </a:p>
        </p:txBody>
      </p:sp>
      <p:sp>
        <p:nvSpPr>
          <p:cNvPr id="3" name="Subtitle 2"/>
          <p:cNvSpPr>
            <a:spLocks noGrp="1"/>
          </p:cNvSpPr>
          <p:nvPr>
            <p:ph type="subTitle" idx="1"/>
          </p:nvPr>
        </p:nvSpPr>
        <p:spPr/>
        <p:txBody>
          <a:bodyPr/>
          <a:lstStyle/>
          <a:p>
            <a:r>
              <a:rPr lang="en-US" dirty="0" smtClean="0"/>
              <a:t>A Data Science Report</a:t>
            </a:r>
            <a:endParaRPr lang="en-US" dirty="0"/>
          </a:p>
        </p:txBody>
      </p:sp>
    </p:spTree>
    <p:extLst>
      <p:ext uri="{BB962C8B-B14F-4D97-AF65-F5344CB8AC3E}">
        <p14:creationId xmlns:p14="http://schemas.microsoft.com/office/powerpoint/2010/main" val="23239922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Competition: Airbnb</a:t>
            </a:r>
            <a:endParaRPr lang="en-US" u="sng" dirty="0"/>
          </a:p>
        </p:txBody>
      </p:sp>
      <p:sp>
        <p:nvSpPr>
          <p:cNvPr id="3" name="Content Placeholder 2"/>
          <p:cNvSpPr>
            <a:spLocks noGrp="1"/>
          </p:cNvSpPr>
          <p:nvPr>
            <p:ph idx="1"/>
          </p:nvPr>
        </p:nvSpPr>
        <p:spPr/>
        <p:txBody>
          <a:bodyPr/>
          <a:lstStyle/>
          <a:p>
            <a:r>
              <a:rPr lang="en-US" dirty="0"/>
              <a:t>H</a:t>
            </a:r>
            <a:r>
              <a:rPr lang="en-US" dirty="0" smtClean="0"/>
              <a:t>otels </a:t>
            </a:r>
            <a:r>
              <a:rPr lang="en-US" dirty="0"/>
              <a:t>are not the only places tourists can rent a place. Nowadays a multitude of people choose other methods of finding a place to rent. Such an example would be Airbnb</a:t>
            </a:r>
            <a:r>
              <a:rPr lang="en-US" dirty="0" smtClean="0"/>
              <a:t>.</a:t>
            </a:r>
          </a:p>
          <a:p>
            <a:r>
              <a:rPr lang="en-US" dirty="0" smtClean="0"/>
              <a:t>One aspect that is worth mentioning about Airbnb is that not all properties are available every single day of the year.</a:t>
            </a:r>
          </a:p>
          <a:p>
            <a:r>
              <a:rPr lang="en-US" dirty="0" smtClean="0"/>
              <a:t>In fact, the </a:t>
            </a:r>
            <a:r>
              <a:rPr lang="en-US" dirty="0"/>
              <a:t>properties listed on Airbnb are available, on average, 212 day a year</a:t>
            </a:r>
            <a:r>
              <a:rPr lang="en-US" dirty="0" smtClean="0"/>
              <a:t>. These are mainly concentrated in New York City, with few of them being in Staten Island.</a:t>
            </a:r>
          </a:p>
          <a:p>
            <a:r>
              <a:rPr lang="en-US" dirty="0" smtClean="0"/>
              <a:t>Companies that own hotels should be aware of the threat that Airbnb poses for their businesses, but there are many perks that hotels have over the Airbnb properties: usually all-year availability, room-service, breakfast, restaurants. </a:t>
            </a:r>
            <a:endParaRPr lang="en-US" dirty="0"/>
          </a:p>
        </p:txBody>
      </p:sp>
    </p:spTree>
    <p:extLst>
      <p:ext uri="{BB962C8B-B14F-4D97-AF65-F5344CB8AC3E}">
        <p14:creationId xmlns:p14="http://schemas.microsoft.com/office/powerpoint/2010/main" val="8858983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New York City Airbnb Listed Properties</a:t>
            </a:r>
            <a:endParaRPr lang="en-US" u="sng" dirty="0"/>
          </a:p>
        </p:txBody>
      </p:sp>
      <p:pic>
        <p:nvPicPr>
          <p:cNvPr id="4" name="Content Placeholder 3"/>
          <p:cNvPicPr>
            <a:picLocks noGrp="1" noChangeAspect="1"/>
          </p:cNvPicPr>
          <p:nvPr>
            <p:ph idx="1"/>
          </p:nvPr>
        </p:nvPicPr>
        <p:blipFill>
          <a:blip r:embed="rId2"/>
          <a:stretch>
            <a:fillRect/>
          </a:stretch>
        </p:blipFill>
        <p:spPr>
          <a:xfrm>
            <a:off x="1034893" y="1637211"/>
            <a:ext cx="7881550" cy="4666071"/>
          </a:xfrm>
          <a:prstGeom prst="rect">
            <a:avLst/>
          </a:prstGeom>
        </p:spPr>
      </p:pic>
    </p:spTree>
    <p:extLst>
      <p:ext uri="{BB962C8B-B14F-4D97-AF65-F5344CB8AC3E}">
        <p14:creationId xmlns:p14="http://schemas.microsoft.com/office/powerpoint/2010/main" val="21973131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New York City: Venues</a:t>
            </a:r>
            <a:endParaRPr lang="en-US" u="sng" dirty="0"/>
          </a:p>
        </p:txBody>
      </p:sp>
      <p:sp>
        <p:nvSpPr>
          <p:cNvPr id="3" name="Content Placeholder 2"/>
          <p:cNvSpPr>
            <a:spLocks noGrp="1"/>
          </p:cNvSpPr>
          <p:nvPr>
            <p:ph idx="1"/>
          </p:nvPr>
        </p:nvSpPr>
        <p:spPr/>
        <p:txBody>
          <a:bodyPr/>
          <a:lstStyle/>
          <a:p>
            <a:r>
              <a:rPr lang="en-US" dirty="0" smtClean="0"/>
              <a:t>New York is crowded with venues that are meant to attract you. For tourists, venues are points of interest when visiting because they want to spend some time relaxing. For this reason, it is important to have venues close to the hotel.</a:t>
            </a:r>
          </a:p>
          <a:p>
            <a:r>
              <a:rPr lang="en-US" dirty="0" smtClean="0"/>
              <a:t>Downtown New York provides probably the best experience for those wanting to go out, so the place is perfect if when building a hotel you’re looking for client satisfaction.</a:t>
            </a:r>
          </a:p>
          <a:p>
            <a:r>
              <a:rPr lang="en-US" dirty="0" smtClean="0"/>
              <a:t>In a 500 meters radius there are plenty of venues to be found.</a:t>
            </a:r>
          </a:p>
          <a:p>
            <a:r>
              <a:rPr lang="en-US" dirty="0" smtClean="0"/>
              <a:t>The neighborhood displayed in the map is Midtown, and has the largest population density. It is an interest point for every tourist wanting to visit New York.</a:t>
            </a:r>
          </a:p>
        </p:txBody>
      </p:sp>
    </p:spTree>
    <p:extLst>
      <p:ext uri="{BB962C8B-B14F-4D97-AF65-F5344CB8AC3E}">
        <p14:creationId xmlns:p14="http://schemas.microsoft.com/office/powerpoint/2010/main" val="34204878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New York City: Midtown Venues Map</a:t>
            </a:r>
            <a:endParaRPr lang="en-US" u="sng" dirty="0"/>
          </a:p>
        </p:txBody>
      </p:sp>
      <p:pic>
        <p:nvPicPr>
          <p:cNvPr id="4" name="Content Placeholder 3"/>
          <p:cNvPicPr>
            <a:picLocks noGrp="1" noChangeAspect="1"/>
          </p:cNvPicPr>
          <p:nvPr>
            <p:ph idx="1"/>
          </p:nvPr>
        </p:nvPicPr>
        <p:blipFill>
          <a:blip r:embed="rId2"/>
          <a:stretch>
            <a:fillRect/>
          </a:stretch>
        </p:blipFill>
        <p:spPr>
          <a:xfrm>
            <a:off x="1134278" y="1672046"/>
            <a:ext cx="7682780" cy="4578985"/>
          </a:xfrm>
          <a:prstGeom prst="rect">
            <a:avLst/>
          </a:prstGeom>
        </p:spPr>
      </p:pic>
    </p:spTree>
    <p:extLst>
      <p:ext uri="{BB962C8B-B14F-4D97-AF65-F5344CB8AC3E}">
        <p14:creationId xmlns:p14="http://schemas.microsoft.com/office/powerpoint/2010/main" val="38221858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Staten Island: Venues</a:t>
            </a:r>
            <a:endParaRPr lang="en-US" u="sng" dirty="0"/>
          </a:p>
        </p:txBody>
      </p:sp>
      <p:sp>
        <p:nvSpPr>
          <p:cNvPr id="3" name="Content Placeholder 2"/>
          <p:cNvSpPr>
            <a:spLocks noGrp="1"/>
          </p:cNvSpPr>
          <p:nvPr>
            <p:ph idx="1"/>
          </p:nvPr>
        </p:nvSpPr>
        <p:spPr/>
        <p:txBody>
          <a:bodyPr/>
          <a:lstStyle/>
          <a:p>
            <a:r>
              <a:rPr lang="en-US" dirty="0"/>
              <a:t>Staten Island lacks the diversity of venues that you can find in New York City, but it still provides a good number of different attractions</a:t>
            </a:r>
            <a:r>
              <a:rPr lang="en-US" dirty="0" smtClean="0"/>
              <a:t>.</a:t>
            </a:r>
          </a:p>
          <a:p>
            <a:r>
              <a:rPr lang="en-US" dirty="0" smtClean="0"/>
              <a:t>It is categorized as a more relaxed zone, attracting tourists through its simplicity.</a:t>
            </a:r>
          </a:p>
          <a:p>
            <a:r>
              <a:rPr lang="en-US" dirty="0" smtClean="0"/>
              <a:t>The neighborhood shown in the map is New Brighton, which is in the Northern part of Staten Island. It is the zone that is closest to New York City and the crimes rate here are low, the listed Airbnb properties are scarce and the competition from other hotel companies is not as powerful as in Midtown New York.</a:t>
            </a:r>
          </a:p>
          <a:p>
            <a:r>
              <a:rPr lang="en-US" dirty="0" smtClean="0"/>
              <a:t>We can find a number of venues in this neighborhood: parks, stores, restaurants.</a:t>
            </a:r>
            <a:endParaRPr lang="en-US" dirty="0"/>
          </a:p>
          <a:p>
            <a:endParaRPr lang="en-US" dirty="0"/>
          </a:p>
        </p:txBody>
      </p:sp>
    </p:spTree>
    <p:extLst>
      <p:ext uri="{BB962C8B-B14F-4D97-AF65-F5344CB8AC3E}">
        <p14:creationId xmlns:p14="http://schemas.microsoft.com/office/powerpoint/2010/main" val="6247184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Staten Island: New Brighton Venues Map</a:t>
            </a:r>
            <a:endParaRPr lang="en-US" u="sng"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446699" y="1869440"/>
            <a:ext cx="7430894" cy="4481589"/>
          </a:xfrm>
          <a:prstGeom prst="rect">
            <a:avLst/>
          </a:prstGeom>
        </p:spPr>
      </p:pic>
    </p:spTree>
    <p:extLst>
      <p:ext uri="{BB962C8B-B14F-4D97-AF65-F5344CB8AC3E}">
        <p14:creationId xmlns:p14="http://schemas.microsoft.com/office/powerpoint/2010/main" val="33560934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Results</a:t>
            </a:r>
            <a:endParaRPr lang="en-US" u="sng" dirty="0"/>
          </a:p>
        </p:txBody>
      </p:sp>
      <p:sp>
        <p:nvSpPr>
          <p:cNvPr id="3" name="Content Placeholder 2"/>
          <p:cNvSpPr>
            <a:spLocks noGrp="1"/>
          </p:cNvSpPr>
          <p:nvPr>
            <p:ph idx="1"/>
          </p:nvPr>
        </p:nvSpPr>
        <p:spPr/>
        <p:txBody>
          <a:bodyPr/>
          <a:lstStyle/>
          <a:p>
            <a:r>
              <a:rPr lang="en-US" dirty="0" smtClean="0"/>
              <a:t>While New York City provides a great number of venues and attractions for tourists, there is a price for that. Because of the high population density areas in New York we can pinpoint many crime complaints and competitors.</a:t>
            </a:r>
          </a:p>
          <a:p>
            <a:r>
              <a:rPr lang="en-US" dirty="0" smtClean="0"/>
              <a:t>On the bright side New York City, especially downtown, is an economic hub that attract people that are willing to spend money for the experience. While there are numerous downsides to owning a hotel in downtown, there is also a high reward that comes with it.</a:t>
            </a:r>
          </a:p>
          <a:p>
            <a:r>
              <a:rPr lang="en-US" dirty="0" smtClean="0"/>
              <a:t>Staten Island has proven to be safe, quiet, relaxing and very close to New York City. The downsides here are that the number of clients will not be as big as in Midtown for example, but the costs of building and maintaining a hotel will be considerably lower.</a:t>
            </a:r>
            <a:endParaRPr lang="en-US" dirty="0"/>
          </a:p>
        </p:txBody>
      </p:sp>
    </p:spTree>
    <p:extLst>
      <p:ext uri="{BB962C8B-B14F-4D97-AF65-F5344CB8AC3E}">
        <p14:creationId xmlns:p14="http://schemas.microsoft.com/office/powerpoint/2010/main" val="13686778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Conclusion</a:t>
            </a:r>
            <a:endParaRPr lang="en-US" u="sng" dirty="0"/>
          </a:p>
        </p:txBody>
      </p:sp>
      <p:sp>
        <p:nvSpPr>
          <p:cNvPr id="3" name="Content Placeholder 2"/>
          <p:cNvSpPr>
            <a:spLocks noGrp="1"/>
          </p:cNvSpPr>
          <p:nvPr>
            <p:ph idx="1"/>
          </p:nvPr>
        </p:nvSpPr>
        <p:spPr/>
        <p:txBody>
          <a:bodyPr/>
          <a:lstStyle/>
          <a:p>
            <a:r>
              <a:rPr lang="en-US" dirty="0" smtClean="0"/>
              <a:t>Based on the results from these datasets, we can conclude by saying that one investment is riskier than the other. Building a hotel in New York City is a big commitment. It comes with perks, such as customer satisfaction and overall rating, but there are many competitors in the area. Unfortunately, because of the number of Airbnb properties and the number of hotels that would be nearby the investment is likely to have bad results.</a:t>
            </a:r>
          </a:p>
          <a:p>
            <a:r>
              <a:rPr lang="en-US" dirty="0" smtClean="0"/>
              <a:t>My recommendation is to proceed with investing in a building in Staten Island. A zone that is safer than Midtown and that provides a good experience to tourists because it is very close to New York City. The downsides in this case are few and risk decreases significantly.</a:t>
            </a:r>
            <a:endParaRPr lang="en-US" dirty="0"/>
          </a:p>
        </p:txBody>
      </p:sp>
    </p:spTree>
    <p:extLst>
      <p:ext uri="{BB962C8B-B14F-4D97-AF65-F5344CB8AC3E}">
        <p14:creationId xmlns:p14="http://schemas.microsoft.com/office/powerpoint/2010/main" val="3027164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Introduction</a:t>
            </a:r>
            <a:endParaRPr lang="en-US" u="sng" dirty="0"/>
          </a:p>
        </p:txBody>
      </p:sp>
      <p:sp>
        <p:nvSpPr>
          <p:cNvPr id="3" name="Content Placeholder 2"/>
          <p:cNvSpPr>
            <a:spLocks noGrp="1"/>
          </p:cNvSpPr>
          <p:nvPr>
            <p:ph idx="1"/>
          </p:nvPr>
        </p:nvSpPr>
        <p:spPr/>
        <p:txBody>
          <a:bodyPr/>
          <a:lstStyle/>
          <a:p>
            <a:r>
              <a:rPr lang="en-US" dirty="0" smtClean="0"/>
              <a:t>Client A is a representative of a multi-national hotel chain group and he has been sent to a Data Science specialist in order to provide a report about the current situation of the hotels in the New York area.</a:t>
            </a:r>
          </a:p>
          <a:p>
            <a:r>
              <a:rPr lang="en-US" dirty="0" smtClean="0"/>
              <a:t>He requires information about venues like </a:t>
            </a:r>
            <a:r>
              <a:rPr lang="en-US" dirty="0" smtClean="0"/>
              <a:t>restaurants and other hotels.</a:t>
            </a:r>
            <a:endParaRPr lang="en-US" dirty="0" smtClean="0"/>
          </a:p>
          <a:p>
            <a:r>
              <a:rPr lang="en-US" dirty="0" smtClean="0"/>
              <a:t>He is especially interested in the localization of a future hotel and is asking the Data Scientist for a suggestion based on an analysis of the venues.</a:t>
            </a:r>
          </a:p>
          <a:p>
            <a:r>
              <a:rPr lang="en-US" dirty="0" smtClean="0"/>
              <a:t>He is looking forward to finding a good place that would attract customers for a new hotel that the company wants to build and he wants the report to be based on statistical data about the New York area.</a:t>
            </a:r>
            <a:endParaRPr lang="en-US" dirty="0"/>
          </a:p>
        </p:txBody>
      </p:sp>
    </p:spTree>
    <p:extLst>
      <p:ext uri="{BB962C8B-B14F-4D97-AF65-F5344CB8AC3E}">
        <p14:creationId xmlns:p14="http://schemas.microsoft.com/office/powerpoint/2010/main" val="18783277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Business Problem</a:t>
            </a:r>
            <a:endParaRPr lang="en-US" u="sng" dirty="0"/>
          </a:p>
        </p:txBody>
      </p:sp>
      <p:sp>
        <p:nvSpPr>
          <p:cNvPr id="3" name="Content Placeholder 2"/>
          <p:cNvSpPr>
            <a:spLocks noGrp="1"/>
          </p:cNvSpPr>
          <p:nvPr>
            <p:ph idx="1"/>
          </p:nvPr>
        </p:nvSpPr>
        <p:spPr/>
        <p:txBody>
          <a:bodyPr/>
          <a:lstStyle/>
          <a:p>
            <a:r>
              <a:rPr lang="en-US" dirty="0" smtClean="0"/>
              <a:t>In order to provide recommendations of ideal places for building a hotel, I will use Foursquare location data. More specifically, I will import data about the venues (first of all the hotels from the New York area, and then other type of venues like </a:t>
            </a:r>
            <a:r>
              <a:rPr lang="en-US" dirty="0" smtClean="0"/>
              <a:t>restaurants, parks, etc.) </a:t>
            </a:r>
            <a:r>
              <a:rPr lang="en-US" dirty="0" smtClean="0"/>
              <a:t>and then I will concatenate the results with other New York datasets like Crime &amp; Arrest data. I will use these datasets in order to provide an accurate suggestion based on the popularity of the area (number of venues, localization in New York</a:t>
            </a:r>
            <a:r>
              <a:rPr lang="en-US" dirty="0" smtClean="0"/>
              <a:t>) and </a:t>
            </a:r>
            <a:r>
              <a:rPr lang="en-US" dirty="0" smtClean="0"/>
              <a:t>crimes committed in the </a:t>
            </a:r>
            <a:r>
              <a:rPr lang="en-US" dirty="0" smtClean="0"/>
              <a:t>city because the investment is considerably large and crime data has to be taken into account. </a:t>
            </a:r>
            <a:endParaRPr lang="en-US" dirty="0"/>
          </a:p>
          <a:p>
            <a:r>
              <a:rPr lang="en-US" dirty="0" smtClean="0"/>
              <a:t>These statistics should provide a good indicator for a future hotel.</a:t>
            </a:r>
          </a:p>
        </p:txBody>
      </p:sp>
    </p:spTree>
    <p:extLst>
      <p:ext uri="{BB962C8B-B14F-4D97-AF65-F5344CB8AC3E}">
        <p14:creationId xmlns:p14="http://schemas.microsoft.com/office/powerpoint/2010/main" val="1695784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Data</a:t>
            </a:r>
            <a:endParaRPr lang="en-US" u="sng" dirty="0"/>
          </a:p>
        </p:txBody>
      </p:sp>
      <p:sp>
        <p:nvSpPr>
          <p:cNvPr id="3" name="Content Placeholder 2"/>
          <p:cNvSpPr>
            <a:spLocks noGrp="1"/>
          </p:cNvSpPr>
          <p:nvPr>
            <p:ph idx="1"/>
          </p:nvPr>
        </p:nvSpPr>
        <p:spPr/>
        <p:txBody>
          <a:bodyPr/>
          <a:lstStyle/>
          <a:p>
            <a:r>
              <a:rPr lang="en-US" dirty="0" smtClean="0"/>
              <a:t>Data sources for this report are: Airbnb dataset, New York hotels dataset and NYPD crime complaints dataset from </a:t>
            </a:r>
            <a:r>
              <a:rPr lang="en-US" dirty="0" smtClean="0">
                <a:hlinkClick r:id="rId2"/>
              </a:rPr>
              <a:t>www.kaggle.com</a:t>
            </a:r>
            <a:r>
              <a:rPr lang="en-US" dirty="0" smtClean="0"/>
              <a:t>.</a:t>
            </a:r>
          </a:p>
          <a:p>
            <a:r>
              <a:rPr lang="en-US" dirty="0" smtClean="0"/>
              <a:t>Foursquare API has also been used in order to acquire information about venues based on coordinates.</a:t>
            </a:r>
          </a:p>
          <a:p>
            <a:r>
              <a:rPr lang="en-US" dirty="0" smtClean="0"/>
              <a:t>These sources will help me outline some locations where the company should build a hotel.</a:t>
            </a:r>
          </a:p>
          <a:p>
            <a:r>
              <a:rPr lang="en-US" dirty="0" smtClean="0"/>
              <a:t>I will analyze data about Airbnb properties locations, New York hotels locations and NYPD reported crimes in the New York area because all these aspects are relevant when researching for the optimum place to build a hotel.</a:t>
            </a:r>
            <a:endParaRPr lang="en-US" dirty="0"/>
          </a:p>
        </p:txBody>
      </p:sp>
    </p:spTree>
    <p:extLst>
      <p:ext uri="{BB962C8B-B14F-4D97-AF65-F5344CB8AC3E}">
        <p14:creationId xmlns:p14="http://schemas.microsoft.com/office/powerpoint/2010/main" val="8212257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Methodology</a:t>
            </a:r>
            <a:endParaRPr lang="en-US" u="sng" dirty="0"/>
          </a:p>
        </p:txBody>
      </p:sp>
      <p:sp>
        <p:nvSpPr>
          <p:cNvPr id="3" name="Content Placeholder 2"/>
          <p:cNvSpPr>
            <a:spLocks noGrp="1"/>
          </p:cNvSpPr>
          <p:nvPr>
            <p:ph idx="1"/>
          </p:nvPr>
        </p:nvSpPr>
        <p:spPr>
          <a:xfrm>
            <a:off x="677334" y="1463041"/>
            <a:ext cx="8596668" cy="4578322"/>
          </a:xfrm>
        </p:spPr>
        <p:txBody>
          <a:bodyPr/>
          <a:lstStyle/>
          <a:p>
            <a:r>
              <a:rPr lang="en-US" dirty="0" smtClean="0"/>
              <a:t>I have first started by creating a map of the neighborhoods in New York City. </a:t>
            </a:r>
          </a:p>
          <a:p>
            <a:endParaRPr lang="en-US" dirty="0"/>
          </a:p>
        </p:txBody>
      </p:sp>
      <p:pic>
        <p:nvPicPr>
          <p:cNvPr id="4" name="Picture 3"/>
          <p:cNvPicPr>
            <a:picLocks noChangeAspect="1"/>
          </p:cNvPicPr>
          <p:nvPr/>
        </p:nvPicPr>
        <p:blipFill>
          <a:blip r:embed="rId2"/>
          <a:stretch>
            <a:fillRect/>
          </a:stretch>
        </p:blipFill>
        <p:spPr>
          <a:xfrm>
            <a:off x="1130834" y="2183146"/>
            <a:ext cx="7689668" cy="3858217"/>
          </a:xfrm>
          <a:prstGeom prst="rect">
            <a:avLst/>
          </a:prstGeom>
        </p:spPr>
      </p:pic>
    </p:spTree>
    <p:extLst>
      <p:ext uri="{BB962C8B-B14F-4D97-AF65-F5344CB8AC3E}">
        <p14:creationId xmlns:p14="http://schemas.microsoft.com/office/powerpoint/2010/main" val="22340814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Methodology</a:t>
            </a:r>
            <a:endParaRPr lang="en-US" u="sng" dirty="0"/>
          </a:p>
        </p:txBody>
      </p:sp>
      <p:sp>
        <p:nvSpPr>
          <p:cNvPr id="3" name="Content Placeholder 2"/>
          <p:cNvSpPr>
            <a:spLocks noGrp="1"/>
          </p:cNvSpPr>
          <p:nvPr>
            <p:ph idx="1"/>
          </p:nvPr>
        </p:nvSpPr>
        <p:spPr>
          <a:xfrm>
            <a:off x="677334" y="2124890"/>
            <a:ext cx="8596668" cy="3916471"/>
          </a:xfrm>
        </p:spPr>
        <p:txBody>
          <a:bodyPr/>
          <a:lstStyle/>
          <a:p>
            <a:r>
              <a:rPr lang="en-US" dirty="0" smtClean="0"/>
              <a:t>We can see the density of the neighborhoods in New York, especially in the southern Central Park area.</a:t>
            </a:r>
          </a:p>
          <a:p>
            <a:r>
              <a:rPr lang="en-US" dirty="0" smtClean="0"/>
              <a:t>If we import data from NYPD crimes complaints we can observe that there are several neighborhoods in which the crime rate is higher.</a:t>
            </a:r>
          </a:p>
          <a:p>
            <a:r>
              <a:rPr lang="en-US" dirty="0" smtClean="0"/>
              <a:t>Judging by 1000 crimes committed in New York City we can assume that certain areas from Staten Island are safer than the rest. Neighborhoods along the Central Park are also in the same situation. The number of crimes from the other zones in New York is bigger than in those areas.</a:t>
            </a:r>
          </a:p>
          <a:p>
            <a:r>
              <a:rPr lang="en-US" dirty="0" smtClean="0"/>
              <a:t>State Island might be a good place to build a hotel judging by crime data.</a:t>
            </a:r>
            <a:endParaRPr lang="en-US" dirty="0"/>
          </a:p>
        </p:txBody>
      </p:sp>
    </p:spTree>
    <p:extLst>
      <p:ext uri="{BB962C8B-B14F-4D97-AF65-F5344CB8AC3E}">
        <p14:creationId xmlns:p14="http://schemas.microsoft.com/office/powerpoint/2010/main" val="17488693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New York Crime Data Map</a:t>
            </a:r>
            <a:endParaRPr lang="en-US" u="sng" dirty="0"/>
          </a:p>
        </p:txBody>
      </p:sp>
      <p:pic>
        <p:nvPicPr>
          <p:cNvPr id="4" name="Content Placeholder 3"/>
          <p:cNvPicPr>
            <a:picLocks noGrp="1" noChangeAspect="1"/>
          </p:cNvPicPr>
          <p:nvPr>
            <p:ph idx="1"/>
          </p:nvPr>
        </p:nvPicPr>
        <p:blipFill>
          <a:blip r:embed="rId2"/>
          <a:stretch>
            <a:fillRect/>
          </a:stretch>
        </p:blipFill>
        <p:spPr>
          <a:xfrm>
            <a:off x="961538" y="1930400"/>
            <a:ext cx="8028260" cy="4627151"/>
          </a:xfrm>
          <a:prstGeom prst="rect">
            <a:avLst/>
          </a:prstGeom>
        </p:spPr>
      </p:pic>
    </p:spTree>
    <p:extLst>
      <p:ext uri="{BB962C8B-B14F-4D97-AF65-F5344CB8AC3E}">
        <p14:creationId xmlns:p14="http://schemas.microsoft.com/office/powerpoint/2010/main" val="60912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Competition: Hotels</a:t>
            </a:r>
            <a:endParaRPr lang="en-US" u="sng" dirty="0"/>
          </a:p>
        </p:txBody>
      </p:sp>
      <p:sp>
        <p:nvSpPr>
          <p:cNvPr id="3" name="Content Placeholder 2"/>
          <p:cNvSpPr>
            <a:spLocks noGrp="1"/>
          </p:cNvSpPr>
          <p:nvPr>
            <p:ph idx="1"/>
          </p:nvPr>
        </p:nvSpPr>
        <p:spPr/>
        <p:txBody>
          <a:bodyPr/>
          <a:lstStyle/>
          <a:p>
            <a:r>
              <a:rPr lang="en-US" dirty="0" smtClean="0"/>
              <a:t>According to the dataset, there are over 1600 hotels in the state of New York, with over 400 of them being in the New York Area (New York City + Staten Island).</a:t>
            </a:r>
          </a:p>
          <a:p>
            <a:r>
              <a:rPr lang="en-US" dirty="0" smtClean="0"/>
              <a:t>However, when the map of hotels was created it showed a big discrepancy between the number of hotels in Staten Island and the number of hotels in New York City.</a:t>
            </a:r>
          </a:p>
          <a:p>
            <a:r>
              <a:rPr lang="en-US" dirty="0" smtClean="0"/>
              <a:t>New York City is crowded with hotels around the downtown area, which means that the investment will be higher if a hotel will be built in this area. In this case, however, the number of clients and most likely the revenue will increase drastically.</a:t>
            </a:r>
          </a:p>
          <a:p>
            <a:r>
              <a:rPr lang="en-US" dirty="0" smtClean="0"/>
              <a:t>Staten Island appears to be a more relaxed zone, with the hotels being more dispersed.</a:t>
            </a:r>
          </a:p>
        </p:txBody>
      </p:sp>
    </p:spTree>
    <p:extLst>
      <p:ext uri="{BB962C8B-B14F-4D97-AF65-F5344CB8AC3E}">
        <p14:creationId xmlns:p14="http://schemas.microsoft.com/office/powerpoint/2010/main" val="2350128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New York City Hotels Map</a:t>
            </a:r>
            <a:endParaRPr lang="en-US" u="sng" dirty="0"/>
          </a:p>
        </p:txBody>
      </p:sp>
      <p:sp>
        <p:nvSpPr>
          <p:cNvPr id="5" name="Content Placeholder 4"/>
          <p:cNvSpPr>
            <a:spLocks noGrp="1"/>
          </p:cNvSpPr>
          <p:nvPr>
            <p:ph idx="1"/>
          </p:nvPr>
        </p:nvSpPr>
        <p:spPr/>
        <p:txBody>
          <a:bodyPr/>
          <a:lstStyle/>
          <a:p>
            <a:endParaRPr lang="en-US"/>
          </a:p>
        </p:txBody>
      </p:sp>
      <p:pic>
        <p:nvPicPr>
          <p:cNvPr id="6" name="Picture 5"/>
          <p:cNvPicPr>
            <a:picLocks noChangeAspect="1"/>
          </p:cNvPicPr>
          <p:nvPr/>
        </p:nvPicPr>
        <p:blipFill>
          <a:blip r:embed="rId2"/>
          <a:stretch>
            <a:fillRect/>
          </a:stretch>
        </p:blipFill>
        <p:spPr>
          <a:xfrm>
            <a:off x="877349" y="1930400"/>
            <a:ext cx="8196638" cy="4372015"/>
          </a:xfrm>
          <a:prstGeom prst="rect">
            <a:avLst/>
          </a:prstGeom>
        </p:spPr>
      </p:pic>
    </p:spTree>
    <p:extLst>
      <p:ext uri="{BB962C8B-B14F-4D97-AF65-F5344CB8AC3E}">
        <p14:creationId xmlns:p14="http://schemas.microsoft.com/office/powerpoint/2010/main" val="4046674503"/>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98</TotalTime>
  <Words>1327</Words>
  <Application>Microsoft Office PowerPoint</Application>
  <PresentationFormat>Widescreen</PresentationFormat>
  <Paragraphs>54</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Trebuchet MS</vt:lpstr>
      <vt:lpstr>Wingdings 3</vt:lpstr>
      <vt:lpstr>Facet</vt:lpstr>
      <vt:lpstr>New York  area analysis</vt:lpstr>
      <vt:lpstr>Introduction</vt:lpstr>
      <vt:lpstr>Business Problem</vt:lpstr>
      <vt:lpstr>Data</vt:lpstr>
      <vt:lpstr>Methodology</vt:lpstr>
      <vt:lpstr>Methodology</vt:lpstr>
      <vt:lpstr>New York Crime Data Map</vt:lpstr>
      <vt:lpstr>Competition: Hotels</vt:lpstr>
      <vt:lpstr>New York City Hotels Map</vt:lpstr>
      <vt:lpstr>Competition: Airbnb</vt:lpstr>
      <vt:lpstr>New York City Airbnb Listed Properties</vt:lpstr>
      <vt:lpstr>New York City: Venues</vt:lpstr>
      <vt:lpstr>New York City: Midtown Venues Map</vt:lpstr>
      <vt:lpstr>Staten Island: Venues</vt:lpstr>
      <vt:lpstr>Staten Island: New Brighton Venues Map</vt:lpstr>
      <vt:lpstr>Results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Hotels Analysis</dc:title>
  <dc:creator>Andrei Dumitrache</dc:creator>
  <cp:lastModifiedBy>Andrei Dumitrache</cp:lastModifiedBy>
  <cp:revision>39</cp:revision>
  <dcterms:created xsi:type="dcterms:W3CDTF">2019-09-03T16:33:01Z</dcterms:created>
  <dcterms:modified xsi:type="dcterms:W3CDTF">2019-09-03T21:57:33Z</dcterms:modified>
</cp:coreProperties>
</file>

<file path=docProps/thumbnail.jpeg>
</file>